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9" r:id="rId9"/>
    <p:sldId id="261" r:id="rId10"/>
    <p:sldId id="262" r:id="rId11"/>
    <p:sldId id="268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6F691B-E3AB-4FA1-85FA-0452518FADDB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D1F1A42-95DB-4A93-95A1-D2C96585B9F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be a Good Witness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124200"/>
            <a:ext cx="5715000" cy="1752600"/>
          </a:xfrm>
        </p:spPr>
        <p:txBody>
          <a:bodyPr/>
          <a:lstStyle/>
          <a:p>
            <a:r>
              <a:rPr lang="en-US" dirty="0" smtClean="0"/>
              <a:t>A presentation to citizens from the </a:t>
            </a:r>
          </a:p>
          <a:p>
            <a:r>
              <a:rPr lang="en-US" dirty="0" smtClean="0"/>
              <a:t>Gilbert Police Communications Section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Specifics – Who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Descriptions </a:t>
            </a:r>
            <a:r>
              <a:rPr lang="en-US" dirty="0" smtClean="0"/>
              <a:t>help officers arriving on scene identify who they are looking for immediately upon arrival.  Obtaining descriptions does not slow down police response.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Specifics –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your safety and the safety of responding officers, weapons will always be asked about on emergency calls.</a:t>
            </a:r>
          </a:p>
          <a:p>
            <a:pPr lvl="1"/>
            <a:r>
              <a:rPr lang="en-US" dirty="0" smtClean="0"/>
              <a:t>Are there weapons at the location police are responding to?</a:t>
            </a:r>
          </a:p>
          <a:p>
            <a:pPr lvl="1"/>
            <a:r>
              <a:rPr lang="en-US" dirty="0" smtClean="0"/>
              <a:t>Were weapons used or displayed at any time?</a:t>
            </a:r>
          </a:p>
          <a:p>
            <a:pPr lvl="1"/>
            <a:r>
              <a:rPr lang="en-US" dirty="0" smtClean="0"/>
              <a:t>What kind of weapons – a gun vs. a kitchen knife?</a:t>
            </a:r>
          </a:p>
          <a:p>
            <a:pPr lvl="1"/>
            <a:r>
              <a:rPr lang="en-US" dirty="0" smtClean="0"/>
              <a:t>Are those weapons out right now or safely secured?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384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Priority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Priority Incidents – Dial 9-1-1</a:t>
            </a:r>
          </a:p>
          <a:p>
            <a:pPr lvl="1"/>
            <a:r>
              <a:rPr lang="en-US" dirty="0" smtClean="0"/>
              <a:t>Medical emergency</a:t>
            </a:r>
            <a:endParaRPr lang="en-US" dirty="0" smtClean="0"/>
          </a:p>
          <a:p>
            <a:pPr lvl="1"/>
            <a:r>
              <a:rPr lang="en-US" dirty="0" smtClean="0"/>
              <a:t>Fires in progress</a:t>
            </a:r>
          </a:p>
          <a:p>
            <a:pPr lvl="1"/>
            <a:r>
              <a:rPr lang="en-US" dirty="0" smtClean="0"/>
              <a:t>Violence crime in progress – stabbing, shooting or fights</a:t>
            </a:r>
          </a:p>
          <a:p>
            <a:pPr lvl="1"/>
            <a:r>
              <a:rPr lang="en-US" dirty="0" smtClean="0"/>
              <a:t>Domestic violence</a:t>
            </a:r>
          </a:p>
          <a:p>
            <a:pPr lvl="1"/>
            <a:r>
              <a:rPr lang="en-US" dirty="0" smtClean="0"/>
              <a:t>Drunk or reckless drivers</a:t>
            </a:r>
          </a:p>
          <a:p>
            <a:pPr lvl="1"/>
            <a:r>
              <a:rPr lang="en-US" dirty="0" smtClean="0"/>
              <a:t>Traffic accidents or collisions</a:t>
            </a:r>
          </a:p>
          <a:p>
            <a:pPr lvl="1"/>
            <a:r>
              <a:rPr lang="en-US" dirty="0" smtClean="0"/>
              <a:t>Theft, burglary, or robbery in progress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7848600" y="1524000"/>
            <a:ext cx="990600" cy="4419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Priority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Priority Incidents – Call Gilbert Police at 480 503 6500</a:t>
            </a:r>
          </a:p>
          <a:p>
            <a:pPr lvl="1"/>
            <a:r>
              <a:rPr lang="en-US" dirty="0" smtClean="0"/>
              <a:t>Threatening letters </a:t>
            </a:r>
            <a:r>
              <a:rPr lang="en-US" dirty="0" smtClean="0"/>
              <a:t>or phone </a:t>
            </a:r>
            <a:r>
              <a:rPr lang="en-US" dirty="0" smtClean="0"/>
              <a:t>calls where       the subject is not present.</a:t>
            </a:r>
            <a:endParaRPr lang="en-US" dirty="0" smtClean="0"/>
          </a:p>
          <a:p>
            <a:pPr lvl="1"/>
            <a:r>
              <a:rPr lang="en-US" dirty="0" smtClean="0"/>
              <a:t>Damage to property not in </a:t>
            </a:r>
            <a:r>
              <a:rPr lang="en-US" dirty="0" smtClean="0"/>
              <a:t>progress such                   as vehicle burglaries or graffiti</a:t>
            </a:r>
            <a:endParaRPr lang="en-US" dirty="0" smtClean="0"/>
          </a:p>
          <a:p>
            <a:pPr lvl="1"/>
            <a:r>
              <a:rPr lang="en-US" dirty="0" smtClean="0"/>
              <a:t>Barking </a:t>
            </a:r>
            <a:r>
              <a:rPr lang="en-US" dirty="0" smtClean="0"/>
              <a:t>dogs/noise complaints</a:t>
            </a:r>
          </a:p>
          <a:p>
            <a:pPr lvl="1"/>
            <a:r>
              <a:rPr lang="en-US" dirty="0" smtClean="0"/>
              <a:t>Credit card fraud</a:t>
            </a:r>
          </a:p>
          <a:p>
            <a:pPr lvl="1"/>
            <a:r>
              <a:rPr lang="en-US" dirty="0" smtClean="0"/>
              <a:t>Civil issues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7954107" y="1981200"/>
            <a:ext cx="990600" cy="403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3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the 911 Operator’s job to ask the questions they do.</a:t>
            </a:r>
          </a:p>
          <a:p>
            <a:endParaRPr lang="en-US" dirty="0" smtClean="0"/>
          </a:p>
          <a:p>
            <a:r>
              <a:rPr lang="en-US" dirty="0" smtClean="0"/>
              <a:t>Questions we ask don’t slow down the response of the officers.</a:t>
            </a:r>
          </a:p>
          <a:p>
            <a:endParaRPr lang="en-US" dirty="0" smtClean="0"/>
          </a:p>
          <a:p>
            <a:r>
              <a:rPr lang="en-US" dirty="0" smtClean="0"/>
              <a:t>Questions we ask do help the officers assist you sooner when they arrive on scene.</a:t>
            </a:r>
          </a:p>
          <a:p>
            <a:endParaRPr lang="en-US" dirty="0" smtClean="0"/>
          </a:p>
          <a:p>
            <a:r>
              <a:rPr lang="en-US" dirty="0" smtClean="0"/>
              <a:t>The sooner you call us, the sooner we can respond!  Don’t wait!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– If you have a police, fire or medical emergency, dial 9-1-1</a:t>
            </a:r>
          </a:p>
          <a:p>
            <a:endParaRPr lang="en-US" dirty="0" smtClean="0"/>
          </a:p>
          <a:p>
            <a:r>
              <a:rPr lang="en-US" dirty="0" smtClean="0"/>
              <a:t>For general inquiries or other types of </a:t>
            </a:r>
            <a:r>
              <a:rPr lang="en-US" dirty="0" smtClean="0"/>
              <a:t>police reports, please call the Gilbert Police Department </a:t>
            </a:r>
            <a:r>
              <a:rPr lang="en-US" dirty="0" smtClean="0"/>
              <a:t>Communications </a:t>
            </a:r>
            <a:r>
              <a:rPr lang="en-US" dirty="0" smtClean="0"/>
              <a:t>– 480 503 </a:t>
            </a:r>
            <a:r>
              <a:rPr lang="en-US" dirty="0" smtClean="0"/>
              <a:t>6500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 Call 911 –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The 911 Operator will need the following </a:t>
            </a:r>
            <a:r>
              <a:rPr lang="en-US" dirty="0" smtClean="0"/>
              <a:t>the </a:t>
            </a:r>
            <a:r>
              <a:rPr lang="en-US" dirty="0" smtClean="0"/>
              <a:t>5 </a:t>
            </a:r>
            <a:r>
              <a:rPr lang="en-US" dirty="0" smtClean="0"/>
              <a:t>W’s:</a:t>
            </a:r>
            <a:endParaRPr lang="en-US" dirty="0" smtClean="0"/>
          </a:p>
          <a:p>
            <a:pPr lvl="1"/>
            <a:r>
              <a:rPr lang="en-US" u="sng" dirty="0" smtClean="0"/>
              <a:t>W</a:t>
            </a:r>
            <a:r>
              <a:rPr lang="en-US" dirty="0" smtClean="0"/>
              <a:t>here is the emergency? </a:t>
            </a:r>
          </a:p>
          <a:p>
            <a:pPr lvl="1"/>
            <a:r>
              <a:rPr lang="en-US" u="sng" dirty="0" smtClean="0"/>
              <a:t>W</a:t>
            </a:r>
            <a:r>
              <a:rPr lang="en-US" dirty="0" smtClean="0"/>
              <a:t>hat is going on – Fight, Medical Emergency, Fire</a:t>
            </a:r>
          </a:p>
          <a:p>
            <a:pPr lvl="1"/>
            <a:r>
              <a:rPr lang="en-US" u="sng" dirty="0" smtClean="0"/>
              <a:t>W</a:t>
            </a:r>
            <a:r>
              <a:rPr lang="en-US" dirty="0" smtClean="0"/>
              <a:t>hen Did This Happen? </a:t>
            </a:r>
          </a:p>
          <a:p>
            <a:pPr lvl="1"/>
            <a:r>
              <a:rPr lang="en-US" u="sng" dirty="0" smtClean="0"/>
              <a:t>W</a:t>
            </a:r>
            <a:r>
              <a:rPr lang="en-US" dirty="0" smtClean="0"/>
              <a:t>ho is involved – Descriptions of persons and vehicles</a:t>
            </a:r>
          </a:p>
          <a:p>
            <a:pPr lvl="1"/>
            <a:r>
              <a:rPr lang="en-US" u="sng" dirty="0" smtClean="0"/>
              <a:t>W</a:t>
            </a:r>
            <a:r>
              <a:rPr lang="en-US" dirty="0" smtClean="0"/>
              <a:t>eapons – Were there weapons used?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Police Response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call 911 or Communications</a:t>
            </a:r>
          </a:p>
          <a:p>
            <a:endParaRPr lang="en-US" dirty="0" smtClean="0"/>
          </a:p>
          <a:p>
            <a:r>
              <a:rPr lang="en-US" dirty="0" smtClean="0"/>
              <a:t>911 Operator obtains location of incident.</a:t>
            </a:r>
          </a:p>
          <a:p>
            <a:endParaRPr lang="en-US" dirty="0" smtClean="0"/>
          </a:p>
          <a:p>
            <a:r>
              <a:rPr lang="en-US" dirty="0" smtClean="0"/>
              <a:t>911 Operator enters location and type of incident into computer system for dispatch.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Police Response Process 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Dispatcher identifies the call and dispatches the nearest available officers depending upon call type and priority.</a:t>
            </a:r>
          </a:p>
          <a:p>
            <a:endParaRPr lang="en-US" dirty="0" smtClean="0"/>
          </a:p>
          <a:p>
            <a:r>
              <a:rPr lang="en-US" dirty="0" smtClean="0"/>
              <a:t>Officers respond </a:t>
            </a:r>
            <a:r>
              <a:rPr lang="en-US" dirty="0" smtClean="0"/>
              <a:t>while 911 operator is continuing to obtain information.</a:t>
            </a:r>
          </a:p>
          <a:p>
            <a:endParaRPr lang="en-US" dirty="0" smtClean="0"/>
          </a:p>
          <a:p>
            <a:r>
              <a:rPr lang="en-US" dirty="0" smtClean="0"/>
              <a:t>911 Operator disconnects when officer arrives on scene or needs no further info.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Specifics – Where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Location is important.  If we know nothing else about what is going on, knowing where you are can get you assistance.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 Specific – If you are at a residence, we need the address.  If you’re at the mall, be able to identify a nearby landmark such as a store or restaurant.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Businesses – There are many shops in Gilbert, some with multiple locations.  Please know the nearest cross streets.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Subdivisions – Know cross streets within the subdivision.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Specifics – What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types of calls can necessitate more than one emergency agency to respond.  We will typically ask the following questions:</a:t>
            </a:r>
          </a:p>
          <a:p>
            <a:pPr lvl="1"/>
            <a:r>
              <a:rPr lang="en-US" dirty="0" smtClean="0"/>
              <a:t>What is happening?</a:t>
            </a:r>
          </a:p>
          <a:p>
            <a:pPr lvl="1"/>
            <a:r>
              <a:rPr lang="en-US" dirty="0" smtClean="0"/>
              <a:t>Does anyone need paramedics or medical attention?</a:t>
            </a:r>
          </a:p>
          <a:p>
            <a:pPr lvl="1"/>
            <a:r>
              <a:rPr lang="en-US" dirty="0" smtClean="0"/>
              <a:t>Does the fire department need to respond?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Specifics – When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of the key determining factors of how quickly an officer may respond is how long ago the incident occurred.</a:t>
            </a:r>
          </a:p>
          <a:p>
            <a:pPr lvl="1"/>
            <a:r>
              <a:rPr lang="en-US" dirty="0" smtClean="0"/>
              <a:t>Is the incident going on right now or did it happen two days ago?</a:t>
            </a:r>
          </a:p>
          <a:p>
            <a:pPr lvl="1"/>
            <a:r>
              <a:rPr lang="en-US" dirty="0" smtClean="0"/>
              <a:t>Is the suspect still there?</a:t>
            </a:r>
          </a:p>
          <a:p>
            <a:pPr lvl="1"/>
            <a:r>
              <a:rPr lang="en-US" dirty="0" smtClean="0"/>
              <a:t>Are you standing by at a location other than </a:t>
            </a:r>
            <a:r>
              <a:rPr lang="en-US" dirty="0" smtClean="0"/>
              <a:t>where the incident occurred? 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Specifics - Who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is the information we need when getting descriptions of </a:t>
            </a:r>
            <a:r>
              <a:rPr lang="en-US" dirty="0" smtClean="0"/>
              <a:t>vehicles </a:t>
            </a:r>
            <a:r>
              <a:rPr lang="en-US" dirty="0"/>
              <a:t>–</a:t>
            </a:r>
          </a:p>
          <a:p>
            <a:pPr lvl="1"/>
            <a:r>
              <a:rPr lang="en-US" dirty="0" smtClean="0"/>
              <a:t>CYMBALS </a:t>
            </a:r>
            <a:r>
              <a:rPr lang="en-US" dirty="0"/>
              <a:t>method of </a:t>
            </a:r>
            <a:r>
              <a:rPr lang="en-US" dirty="0" smtClean="0"/>
              <a:t>reporting:</a:t>
            </a:r>
          </a:p>
          <a:p>
            <a:pPr lvl="2"/>
            <a:r>
              <a:rPr lang="en-US" u="sng" dirty="0" smtClean="0"/>
              <a:t>C</a:t>
            </a:r>
            <a:r>
              <a:rPr lang="en-US" dirty="0" smtClean="0"/>
              <a:t>olor </a:t>
            </a:r>
          </a:p>
          <a:p>
            <a:pPr lvl="2"/>
            <a:r>
              <a:rPr lang="en-US" u="sng" dirty="0" smtClean="0"/>
              <a:t>Y</a:t>
            </a:r>
            <a:r>
              <a:rPr lang="en-US" dirty="0" smtClean="0"/>
              <a:t>ear </a:t>
            </a:r>
          </a:p>
          <a:p>
            <a:pPr lvl="2"/>
            <a:r>
              <a:rPr lang="en-US" u="sng" dirty="0" smtClean="0"/>
              <a:t>M</a:t>
            </a:r>
            <a:r>
              <a:rPr lang="en-US" dirty="0" smtClean="0"/>
              <a:t>ake </a:t>
            </a:r>
          </a:p>
          <a:p>
            <a:pPr lvl="2"/>
            <a:r>
              <a:rPr lang="en-US" u="sng" dirty="0" smtClean="0"/>
              <a:t>B</a:t>
            </a:r>
            <a:r>
              <a:rPr lang="en-US" dirty="0" smtClean="0"/>
              <a:t>rand </a:t>
            </a:r>
          </a:p>
          <a:p>
            <a:pPr lvl="2"/>
            <a:r>
              <a:rPr lang="en-US" u="sng" dirty="0" smtClean="0"/>
              <a:t>A</a:t>
            </a:r>
            <a:r>
              <a:rPr lang="en-US" dirty="0" smtClean="0"/>
              <a:t>nything else distinguishing? Stickers, 2-door, 4-door, tool kit, etc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2"/>
            <a:r>
              <a:rPr lang="en-US" u="sng" dirty="0" smtClean="0"/>
              <a:t>L</a:t>
            </a:r>
            <a:r>
              <a:rPr lang="en-US" dirty="0" smtClean="0"/>
              <a:t>icense plate </a:t>
            </a:r>
          </a:p>
          <a:p>
            <a:pPr lvl="2"/>
            <a:r>
              <a:rPr lang="en-US" u="sng" dirty="0" smtClean="0"/>
              <a:t>S</a:t>
            </a:r>
            <a:r>
              <a:rPr lang="en-US" dirty="0" smtClean="0"/>
              <a:t>tate plate was issued from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503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Specifics </a:t>
            </a:r>
            <a:r>
              <a:rPr lang="en-US" dirty="0" smtClean="0"/>
              <a:t>– Who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information we need when getting descriptions of people –</a:t>
            </a:r>
          </a:p>
          <a:p>
            <a:pPr lvl="1"/>
            <a:r>
              <a:rPr lang="en-US" dirty="0" smtClean="0"/>
              <a:t>Race and gender</a:t>
            </a:r>
          </a:p>
          <a:p>
            <a:pPr lvl="1"/>
            <a:r>
              <a:rPr lang="en-US" dirty="0" smtClean="0"/>
              <a:t>Height, weight and age</a:t>
            </a:r>
          </a:p>
          <a:p>
            <a:pPr lvl="1"/>
            <a:r>
              <a:rPr lang="en-US" dirty="0" smtClean="0"/>
              <a:t>Hair color and facial hair (if any)</a:t>
            </a:r>
          </a:p>
          <a:p>
            <a:pPr lvl="1"/>
            <a:r>
              <a:rPr lang="en-US" dirty="0" smtClean="0"/>
              <a:t>Clothing (shirt, pants, jacket) </a:t>
            </a:r>
          </a:p>
          <a:p>
            <a:pPr lvl="1"/>
            <a:r>
              <a:rPr lang="en-US" dirty="0" smtClean="0"/>
              <a:t>Accessories (hats and glasses)</a:t>
            </a:r>
          </a:p>
          <a:p>
            <a:pPr lvl="1"/>
            <a:r>
              <a:rPr lang="en-US" dirty="0" smtClean="0"/>
              <a:t>Anything else distinctive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735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How to be a Good Witness</vt:lpstr>
      <vt:lpstr>When You Call 911 – The basics</vt:lpstr>
      <vt:lpstr>The Police Response Process</vt:lpstr>
      <vt:lpstr>Police Response Process (cont)</vt:lpstr>
      <vt:lpstr>The Specifics – Where</vt:lpstr>
      <vt:lpstr>The Specifics – What</vt:lpstr>
      <vt:lpstr>The Specifics – When </vt:lpstr>
      <vt:lpstr>The Specifics - Who</vt:lpstr>
      <vt:lpstr>The Specifics – Who (Cont)</vt:lpstr>
      <vt:lpstr>The Specifics – Who (Cont)</vt:lpstr>
      <vt:lpstr>The Specifics – Weapons</vt:lpstr>
      <vt:lpstr>Examples of Priority Differences</vt:lpstr>
      <vt:lpstr>Examples of Priority Differences</vt:lpstr>
      <vt:lpstr>Things to Remember</vt:lpstr>
      <vt:lpstr>Questions or Comments</vt:lpstr>
    </vt:vector>
  </TitlesOfParts>
  <Company>Town of Gilbert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a witness to the police</dc:title>
  <dc:creator>ts_admin</dc:creator>
  <cp:lastModifiedBy>ts_admin</cp:lastModifiedBy>
  <cp:revision>11</cp:revision>
  <dcterms:created xsi:type="dcterms:W3CDTF">2013-03-27T01:09:25Z</dcterms:created>
  <dcterms:modified xsi:type="dcterms:W3CDTF">2014-02-20T21:08:54Z</dcterms:modified>
</cp:coreProperties>
</file>