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8" r:id="rId3"/>
    <p:sldId id="343" r:id="rId4"/>
    <p:sldId id="313" r:id="rId5"/>
    <p:sldId id="315" r:id="rId6"/>
    <p:sldId id="311" r:id="rId7"/>
    <p:sldId id="351" r:id="rId8"/>
    <p:sldId id="296" r:id="rId9"/>
    <p:sldId id="356" r:id="rId10"/>
    <p:sldId id="358" r:id="rId11"/>
    <p:sldId id="360" r:id="rId12"/>
    <p:sldId id="357" r:id="rId13"/>
    <p:sldId id="361" r:id="rId14"/>
    <p:sldId id="362" r:id="rId15"/>
    <p:sldId id="363" r:id="rId16"/>
    <p:sldId id="382" r:id="rId17"/>
    <p:sldId id="364" r:id="rId18"/>
    <p:sldId id="373" r:id="rId19"/>
    <p:sldId id="368" r:id="rId20"/>
    <p:sldId id="381" r:id="rId21"/>
    <p:sldId id="369" r:id="rId22"/>
    <p:sldId id="355" r:id="rId23"/>
    <p:sldId id="365" r:id="rId24"/>
    <p:sldId id="352" r:id="rId25"/>
    <p:sldId id="371" r:id="rId26"/>
    <p:sldId id="379" r:id="rId27"/>
    <p:sldId id="378" r:id="rId28"/>
    <p:sldId id="339" r:id="rId29"/>
    <p:sldId id="380" r:id="rId3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7820" autoAdjust="0"/>
  </p:normalViewPr>
  <p:slideViewPr>
    <p:cSldViewPr snapToGrid="0">
      <p:cViewPr>
        <p:scale>
          <a:sx n="100" d="100"/>
          <a:sy n="100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5534482-46EA-4B90-9F78-67E1643965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4AA0F93-1A9C-4626-A0FD-984C05FA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B115315-E97F-43B4-AEB6-515FC14F486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33DE0887-70B2-4E29-AF1C-98156B7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8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1" tIns="92471" rIns="92471" bIns="92471" anchor="t" anchorCtr="0">
            <a:noAutofit/>
          </a:bodyPr>
          <a:lstStyle/>
          <a:p>
            <a:endParaRPr lang="en-US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5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8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6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5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3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00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1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3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4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6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7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6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7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0887-70B2-4E29-AF1C-98156B78C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397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2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1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62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7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2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4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27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74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62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420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822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0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3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9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4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14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E3C4C3FD-F3FF-4B1A-9B03-675AE995684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6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80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8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30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E3C4C3FD-F3FF-4B1A-9B03-675AE995684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4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81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55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5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6126" y="365126"/>
            <a:ext cx="7441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126" y="1825625"/>
            <a:ext cx="7441949" cy="359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070" y="109299"/>
            <a:ext cx="428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algn="ctr"/>
            <a:fld id="{E3C4C3FD-F3FF-4B1A-9B03-675AE995684A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1" r:id="rId10"/>
    <p:sldLayoutId id="2147483680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72" r:id="rId26"/>
    <p:sldLayoutId id="2147483668" r:id="rId27"/>
    <p:sldLayoutId id="2147483669" r:id="rId28"/>
    <p:sldLayoutId id="2147483671" r:id="rId29"/>
    <p:sldLayoutId id="2147483673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Segoe UI Symbol" panose="020B0502040204020203" pitchFamily="34" charset="0"/>
        <a:buChar char="➥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0879" y="6156359"/>
            <a:ext cx="1765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August 9, 2016</a:t>
            </a:r>
            <a:endParaRPr lang="en-US" sz="15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1017270" y="2477998"/>
            <a:ext cx="7627619" cy="269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en" sz="2800" dirty="0" smtClean="0"/>
              <a:t>Recommended </a:t>
            </a:r>
            <a:br>
              <a:rPr lang="en" sz="2800" dirty="0" smtClean="0"/>
            </a:br>
            <a:r>
              <a:rPr lang="en" sz="2800" dirty="0" smtClean="0"/>
              <a:t>Minimum</a:t>
            </a:r>
            <a:r>
              <a:rPr lang="en" sz="2800" dirty="0" smtClean="0">
                <a:solidFill>
                  <a:schemeClr val="tx1"/>
                </a:solidFill>
              </a:rPr>
              <a:t>: 			1070 acres</a:t>
            </a:r>
            <a:br>
              <a:rPr lang="en" sz="2800" dirty="0" smtClean="0">
                <a:solidFill>
                  <a:schemeClr val="tx1"/>
                </a:solidFill>
              </a:rPr>
            </a:br>
            <a:r>
              <a:rPr lang="en" sz="2800" dirty="0" smtClean="0">
                <a:solidFill>
                  <a:schemeClr val="tx1"/>
                </a:solidFill>
              </a:rPr>
              <a:t>____________________________________</a:t>
            </a:r>
            <a:br>
              <a:rPr lang="en" sz="2800" dirty="0" smtClean="0">
                <a:solidFill>
                  <a:schemeClr val="tx1"/>
                </a:solidFill>
              </a:rPr>
            </a:br>
            <a:r>
              <a:rPr lang="en" sz="2800" dirty="0" smtClean="0">
                <a:solidFill>
                  <a:schemeClr val="tx1"/>
                </a:solidFill>
              </a:rPr>
              <a:t/>
            </a:r>
            <a:br>
              <a:rPr lang="en" sz="2800" dirty="0" smtClean="0">
                <a:solidFill>
                  <a:schemeClr val="tx1"/>
                </a:solidFill>
              </a:rPr>
            </a:br>
            <a:r>
              <a:rPr lang="en" sz="2800" dirty="0" smtClean="0">
                <a:ea typeface="Lato"/>
                <a:sym typeface="Lato"/>
              </a:rPr>
              <a:t>Now</a:t>
            </a:r>
            <a:r>
              <a:rPr lang="en" sz="2800" dirty="0">
                <a:ea typeface="Lato"/>
                <a:sym typeface="Lato"/>
              </a:rPr>
              <a:t>: 	</a:t>
            </a:r>
            <a:r>
              <a:rPr lang="en" sz="2800" dirty="0" smtClean="0">
                <a:ea typeface="Lato"/>
                <a:sym typeface="Lato"/>
              </a:rPr>
              <a:t>		605 acres</a:t>
            </a:r>
            <a:br>
              <a:rPr lang="en" sz="2800" dirty="0" smtClean="0">
                <a:ea typeface="Lato"/>
                <a:sym typeface="Lato"/>
              </a:rPr>
            </a:br>
            <a:r>
              <a:rPr lang="en" sz="2800" dirty="0" smtClean="0">
                <a:ea typeface="Lato"/>
                <a:sym typeface="Lato"/>
              </a:rPr>
              <a:t/>
            </a:r>
            <a:br>
              <a:rPr lang="en" sz="2800" dirty="0" smtClean="0">
                <a:ea typeface="Lato"/>
                <a:sym typeface="Lato"/>
              </a:rPr>
            </a:br>
            <a:r>
              <a:rPr lang="en" sz="2800" dirty="0" smtClean="0">
                <a:ea typeface="Lato"/>
                <a:sym typeface="Lato"/>
              </a:rPr>
              <a:t>Need</a:t>
            </a:r>
            <a:r>
              <a:rPr lang="en" sz="2800" dirty="0">
                <a:ea typeface="Lato"/>
                <a:sym typeface="Lato"/>
              </a:rPr>
              <a:t>: 	</a:t>
            </a:r>
            <a:r>
              <a:rPr lang="en" sz="2800" dirty="0" smtClean="0">
                <a:ea typeface="Lato"/>
                <a:sym typeface="Lato"/>
              </a:rPr>
              <a:t>		465 acres</a:t>
            </a:r>
            <a:br>
              <a:rPr lang="en" sz="2800" dirty="0" smtClean="0">
                <a:ea typeface="Lato"/>
                <a:sym typeface="Lato"/>
              </a:rPr>
            </a:br>
            <a:r>
              <a:rPr lang="en" sz="2800" dirty="0" smtClean="0">
                <a:ea typeface="Lato"/>
                <a:sym typeface="Lato"/>
              </a:rPr>
              <a:t/>
            </a:r>
            <a:br>
              <a:rPr lang="en" sz="2800" dirty="0" smtClean="0">
                <a:ea typeface="Lato"/>
                <a:sym typeface="Lato"/>
              </a:rPr>
            </a:br>
            <a:r>
              <a:rPr lang="en" sz="2800" dirty="0" smtClean="0">
                <a:ea typeface="Lato"/>
                <a:sym typeface="Lato"/>
              </a:rPr>
              <a:t>Available</a:t>
            </a:r>
            <a:r>
              <a:rPr lang="en" sz="2800" dirty="0">
                <a:ea typeface="Lato"/>
                <a:sym typeface="Lato"/>
              </a:rPr>
              <a:t>: 			</a:t>
            </a:r>
            <a:r>
              <a:rPr lang="en" sz="2800" dirty="0" smtClean="0">
                <a:ea typeface="Lato"/>
                <a:sym typeface="Lato"/>
              </a:rPr>
              <a:t>518 acres</a:t>
            </a:r>
            <a:endParaRPr lang="en" sz="3500" b="1" dirty="0">
              <a:solidFill>
                <a:srgbClr val="A15F8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4438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Level Overview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99"/>
          <p:cNvSpPr/>
          <p:nvPr/>
        </p:nvSpPr>
        <p:spPr>
          <a:xfrm>
            <a:off x="34047" y="5715000"/>
            <a:ext cx="769625" cy="6858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38070" y="109299"/>
            <a:ext cx="4283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7CB441-729B-4AF1-9A90-55FCBBAC7F53}" type="slidenum">
              <a:rPr lang="en-US" sz="1200" smtClean="0">
                <a:solidFill>
                  <a:schemeClr val="accent6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pPr/>
              <a:t>10</a:t>
            </a:fld>
            <a:endParaRPr lang="en-US" sz="1200" dirty="0">
              <a:solidFill>
                <a:schemeClr val="accent6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976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49460"/>
              </p:ext>
            </p:extLst>
          </p:nvPr>
        </p:nvGraphicFramePr>
        <p:xfrm>
          <a:off x="1316355" y="628650"/>
          <a:ext cx="7006590" cy="390873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682767"/>
                <a:gridCol w="2323823"/>
              </a:tblGrid>
              <a:tr h="472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Vacant Park Property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Chandler Basin Town owned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47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Chandler Basin Recreation Easement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225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Nichols Park		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11</a:t>
                      </a:r>
                      <a:endParaRPr lang="en-US" sz="1600" b="0" i="0" u="none" strike="noStrike" cap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Freestone Park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32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Elliot District Park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 8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  <a:tr h="4157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Greenfield Plant Buffer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Rittenhouse Basin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 smtClean="0">
                          <a:sym typeface="Arial"/>
                          <a:rtl val="0"/>
                        </a:rPr>
                        <a:t>115</a:t>
                      </a:r>
                      <a:endParaRPr lang="en-US" sz="1600" b="0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  <a:tr h="369280"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strike="noStrike" cap="none" baseline="0" dirty="0" smtClean="0">
                          <a:sym typeface="Arial"/>
                          <a:rtl val="0"/>
                        </a:rPr>
                        <a:t>Total</a:t>
                      </a:r>
                      <a:endParaRPr lang="en-US" sz="1600" b="1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cap="none" baseline="0" dirty="0" smtClean="0">
                          <a:sym typeface="Arial"/>
                          <a:rtl val="0"/>
                        </a:rPr>
                        <a:t>518</a:t>
                      </a:r>
                      <a:endParaRPr lang="en-US" sz="1600" b="1" i="0" u="none" strike="noStrike" cap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  <a:rtl val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3"/>
          <p:cNvSpPr txBox="1">
            <a:spLocks/>
          </p:cNvSpPr>
          <p:nvPr/>
        </p:nvSpPr>
        <p:spPr>
          <a:xfrm>
            <a:off x="138070" y="109299"/>
            <a:ext cx="4283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7CB441-729B-4AF1-9A90-55FCBBAC7F53}" type="slidenum">
              <a:rPr lang="en-US" sz="1200" smtClean="0">
                <a:solidFill>
                  <a:schemeClr val="accent6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pPr/>
              <a:t>11</a:t>
            </a:fld>
            <a:endParaRPr lang="en-US" sz="1200" dirty="0">
              <a:solidFill>
                <a:schemeClr val="accent6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89382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dirty="0" smtClean="0">
                <a:solidFill>
                  <a:schemeClr val="accent6"/>
                </a:solidFill>
              </a:rPr>
              <a:t>Capital Improvement Program (CIP) Transition</a:t>
            </a:r>
            <a:endParaRPr lang="en-US" sz="6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80645"/>
              </p:ext>
            </p:extLst>
          </p:nvPr>
        </p:nvGraphicFramePr>
        <p:xfrm>
          <a:off x="1146492" y="549592"/>
          <a:ext cx="7544118" cy="500994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922467"/>
                <a:gridCol w="2621651"/>
              </a:tblGrid>
              <a:tr h="889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Removed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CIP Projects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Potential Project Location at Gilbert</a:t>
                      </a:r>
                      <a:r>
                        <a:rPr lang="en-US" sz="2000" baseline="0" dirty="0" smtClean="0">
                          <a:effectLst/>
                        </a:rPr>
                        <a:t> Regional Park 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9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PR076 – Special Events Center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(SWC </a:t>
                      </a:r>
                      <a:r>
                        <a:rPr lang="en-US" sz="2000" b="0" dirty="0" err="1">
                          <a:effectLst/>
                        </a:rPr>
                        <a:t>Germann</a:t>
                      </a:r>
                      <a:r>
                        <a:rPr lang="en-US" sz="2000" b="0" dirty="0">
                          <a:effectLst/>
                        </a:rPr>
                        <a:t>/ Greenfield</a:t>
                      </a:r>
                      <a:r>
                        <a:rPr lang="en-US" sz="2000" b="0" dirty="0" smtClean="0">
                          <a:effectLst/>
                        </a:rPr>
                        <a:t>) (60A)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Multi-Use Center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9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PR083 – Riparian Area </a:t>
                      </a:r>
                      <a:r>
                        <a:rPr lang="en-US" sz="2000" b="0" dirty="0" smtClean="0">
                          <a:effectLst/>
                        </a:rPr>
                        <a:t>-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South </a:t>
                      </a:r>
                      <a:r>
                        <a:rPr lang="en-US" sz="2000" b="0" dirty="0">
                          <a:effectLst/>
                        </a:rPr>
                        <a:t>Recharge </a:t>
                      </a:r>
                      <a:r>
                        <a:rPr lang="en-US" sz="2000" b="0" dirty="0" smtClean="0">
                          <a:effectLst/>
                        </a:rPr>
                        <a:t>Site (68A)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Open Space </a:t>
                      </a:r>
                      <a:r>
                        <a:rPr lang="en-US" sz="2000" dirty="0" smtClean="0">
                          <a:effectLst/>
                        </a:rPr>
                        <a:t>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7.1 Miles of Trails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4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PR087 – Southwest Activity Center/Field Complex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(</a:t>
                      </a:r>
                      <a:r>
                        <a:rPr lang="en-US" sz="2000" b="0" dirty="0" smtClean="0">
                          <a:effectLst/>
                        </a:rPr>
                        <a:t>SWC </a:t>
                      </a:r>
                      <a:r>
                        <a:rPr lang="en-US" sz="2000" b="0" dirty="0">
                          <a:effectLst/>
                        </a:rPr>
                        <a:t>Greenfield/Chandler Heights</a:t>
                      </a:r>
                      <a:r>
                        <a:rPr lang="en-US" sz="2000" b="0" dirty="0" smtClean="0">
                          <a:effectLst/>
                        </a:rPr>
                        <a:t>) (80A)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Recreation/Aquatic</a:t>
                      </a:r>
                      <a:r>
                        <a:rPr lang="en-US" sz="2000" baseline="0" dirty="0" smtClean="0">
                          <a:effectLst/>
                        </a:rPr>
                        <a:t> Center and Sports Fields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dirty="0" smtClean="0">
                          <a:effectLst/>
                        </a:rPr>
                        <a:t>R039 </a:t>
                      </a:r>
                      <a:r>
                        <a:rPr lang="en-US" sz="2000" b="0" dirty="0">
                          <a:effectLst/>
                        </a:rPr>
                        <a:t>– </a:t>
                      </a:r>
                      <a:r>
                        <a:rPr lang="en-US" sz="2000" b="0" dirty="0" smtClean="0">
                          <a:effectLst/>
                        </a:rPr>
                        <a:t>Crossroads </a:t>
                      </a:r>
                      <a:r>
                        <a:rPr lang="en-US" sz="2000" b="0" dirty="0">
                          <a:effectLst/>
                        </a:rPr>
                        <a:t>Park-Phase III </a:t>
                      </a:r>
                      <a:r>
                        <a:rPr lang="en-US" sz="2000" b="0" dirty="0" smtClean="0">
                          <a:effectLst/>
                        </a:rPr>
                        <a:t>(activity </a:t>
                      </a:r>
                      <a:r>
                        <a:rPr lang="en-US" sz="2000" b="0" dirty="0">
                          <a:effectLst/>
                        </a:rPr>
                        <a:t>center)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Recreation/Aquatic Center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Slide Number Placeholder 3"/>
          <p:cNvSpPr txBox="1">
            <a:spLocks/>
          </p:cNvSpPr>
          <p:nvPr/>
        </p:nvSpPr>
        <p:spPr>
          <a:xfrm>
            <a:off x="138070" y="109299"/>
            <a:ext cx="4283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7CB441-729B-4AF1-9A90-55FCBBAC7F53}" type="slidenum">
              <a:rPr lang="en-US" sz="1200" smtClean="0">
                <a:solidFill>
                  <a:schemeClr val="accent6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pPr/>
              <a:t>13</a:t>
            </a:fld>
            <a:endParaRPr lang="en-US" sz="1200" dirty="0">
              <a:solidFill>
                <a:schemeClr val="accent6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75836"/>
              </p:ext>
            </p:extLst>
          </p:nvPr>
        </p:nvGraphicFramePr>
        <p:xfrm>
          <a:off x="1128586" y="1468564"/>
          <a:ext cx="7549832" cy="242678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760912"/>
                <a:gridCol w="2788920"/>
              </a:tblGrid>
              <a:tr h="1118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Related Project Still Remaining</a:t>
                      </a:r>
                      <a:r>
                        <a:rPr lang="en-US" sz="2000" baseline="0" dirty="0" smtClean="0">
                          <a:effectLst/>
                        </a:rPr>
                        <a:t> in FY17 CIP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Potential Project Location at Gilbert</a:t>
                      </a:r>
                      <a:r>
                        <a:rPr lang="en-US" sz="2000" baseline="0" dirty="0" smtClean="0">
                          <a:effectLst/>
                        </a:rPr>
                        <a:t> Regional Park 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8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PR081 – South Area Pool (was Campo </a:t>
                      </a:r>
                      <a:r>
                        <a:rPr lang="en-US" sz="2000" b="0" dirty="0" smtClean="0">
                          <a:effectLst/>
                        </a:rPr>
                        <a:t>Verde,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now </a:t>
                      </a:r>
                      <a:r>
                        <a:rPr lang="en-US" sz="2000" b="0" dirty="0">
                          <a:effectLst/>
                        </a:rPr>
                        <a:t>states to </a:t>
                      </a:r>
                      <a:r>
                        <a:rPr lang="en-US" sz="2000" b="0" dirty="0" smtClean="0">
                          <a:effectLst/>
                        </a:rPr>
                        <a:t>coordinate with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Gilbert </a:t>
                      </a:r>
                      <a:r>
                        <a:rPr lang="en-US" sz="2000" b="0" dirty="0">
                          <a:effectLst/>
                        </a:rPr>
                        <a:t>Regional </a:t>
                      </a:r>
                      <a:r>
                        <a:rPr lang="en-US" sz="2000" b="0" dirty="0" smtClean="0">
                          <a:effectLst/>
                        </a:rPr>
                        <a:t>Park - PR031)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Pool Component</a:t>
                      </a:r>
                      <a:r>
                        <a:rPr lang="en-US" sz="2000" baseline="0" dirty="0" smtClean="0">
                          <a:effectLst/>
                        </a:rPr>
                        <a:t> of </a:t>
                      </a:r>
                      <a:r>
                        <a:rPr lang="en-US" sz="2000" dirty="0" smtClean="0">
                          <a:effectLst/>
                        </a:rPr>
                        <a:t>Recreation/Aquatic Center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Slide Number Placeholder 3"/>
          <p:cNvSpPr txBox="1">
            <a:spLocks/>
          </p:cNvSpPr>
          <p:nvPr/>
        </p:nvSpPr>
        <p:spPr>
          <a:xfrm>
            <a:off x="138070" y="109299"/>
            <a:ext cx="4283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7CB441-729B-4AF1-9A90-55FCBBAC7F53}" type="slidenum">
              <a:rPr lang="en-US" sz="1200" smtClean="0">
                <a:solidFill>
                  <a:schemeClr val="accent6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pPr/>
              <a:t>14</a:t>
            </a:fld>
            <a:endParaRPr lang="en-US" sz="1200" dirty="0">
              <a:solidFill>
                <a:schemeClr val="accent6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4175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6"/>
                </a:solidFill>
              </a:rPr>
              <a:t>Analysis </a:t>
            </a:r>
            <a:r>
              <a:rPr lang="en-US" sz="4800" dirty="0">
                <a:solidFill>
                  <a:schemeClr val="accent6"/>
                </a:solidFill>
              </a:rPr>
              <a:t>– 5 Key Interests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Key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Potential Partnerships/Sponsorships</a:t>
            </a:r>
          </a:p>
          <a:p>
            <a:pPr marL="0" indent="0">
              <a:buNone/>
            </a:pPr>
            <a:r>
              <a:rPr lang="en-US" dirty="0" smtClean="0"/>
              <a:t>2. Construction and Operations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Dirt Removal</a:t>
            </a:r>
          </a:p>
          <a:p>
            <a:pPr marL="0" indent="0">
              <a:buNone/>
            </a:pPr>
            <a:r>
              <a:rPr lang="en-US" dirty="0" smtClean="0"/>
              <a:t>4. Phasing and Timing of Sports Fields</a:t>
            </a:r>
          </a:p>
          <a:p>
            <a:pPr marL="0" indent="0">
              <a:buNone/>
            </a:pPr>
            <a:r>
              <a:rPr lang="en-US" dirty="0" smtClean="0"/>
              <a:t>5. Staffing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47957"/>
            <a:ext cx="8252460" cy="960753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667708"/>
              </p:ext>
            </p:extLst>
          </p:nvPr>
        </p:nvGraphicFramePr>
        <p:xfrm>
          <a:off x="-3" y="-1919"/>
          <a:ext cx="9144002" cy="685991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047308"/>
                <a:gridCol w="836165"/>
                <a:gridCol w="718635"/>
                <a:gridCol w="810418"/>
                <a:gridCol w="769545"/>
                <a:gridCol w="961931"/>
              </a:tblGrid>
              <a:tr h="52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Potential Partnerships &amp; Sponsorships </a:t>
                      </a:r>
                      <a:br>
                        <a:rPr lang="en-US" sz="1400" dirty="0" smtClean="0"/>
                      </a:br>
                      <a:r>
                        <a:rPr lang="en-US" sz="1000" dirty="0" smtClean="0"/>
                        <a:t>(in alphabetical order)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Partnership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Sponsorship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Amenity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Probable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Neutral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Not Probable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Probable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Not Probable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Amphitheater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Aquatics Center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Bike Park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Disc Golf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Dog Park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Great Lawn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Lake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Maintenance Building/Yard</a:t>
                      </a:r>
                      <a:endParaRPr lang="en-US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Mountain</a:t>
                      </a:r>
                      <a:r>
                        <a:rPr lang="en-US" sz="1200" b="1" baseline="0" dirty="0" smtClean="0">
                          <a:effectLst/>
                        </a:rPr>
                        <a:t> Bike Skills Park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Multi-Use Center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Multi-use Paths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Parking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Pickleball Courts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Playgrounds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Ramadas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Recreation Center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Restroom Bldg.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Retail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Ropes Course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Signage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Skate Park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Splash Pad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Sport Fields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Tennis Courts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Trails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Volleyball Courts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01" marR="39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Sky -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666" y="1475105"/>
            <a:ext cx="7441949" cy="26396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Opened March, 2014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98 acre regional park with recreation/aquatic center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$44.8M </a:t>
            </a:r>
            <a:r>
              <a:rPr lang="en-US" u="sng" dirty="0" smtClean="0"/>
              <a:t>actual</a:t>
            </a:r>
            <a:r>
              <a:rPr lang="en-US" dirty="0" smtClean="0"/>
              <a:t> cost, not including $7M land cost, ($457,100/acre)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Escalator </a:t>
            </a:r>
            <a:r>
              <a:rPr lang="en-US" dirty="0"/>
              <a:t>of 3% per year </a:t>
            </a:r>
            <a:r>
              <a:rPr lang="en-US" dirty="0" smtClean="0"/>
              <a:t>= approximately </a:t>
            </a:r>
            <a:r>
              <a:rPr lang="en-US" dirty="0"/>
              <a:t>$</a:t>
            </a:r>
            <a:r>
              <a:rPr lang="en-US" dirty="0" smtClean="0"/>
              <a:t>47.5M </a:t>
            </a:r>
            <a:r>
              <a:rPr lang="en-US" dirty="0"/>
              <a:t>($</a:t>
            </a:r>
            <a:r>
              <a:rPr lang="en-US" dirty="0" smtClean="0"/>
              <a:t>484,700/acre)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No multi-use </a:t>
            </a:r>
            <a:r>
              <a:rPr lang="en-US" dirty="0"/>
              <a:t>center or significant dirt removal costs associated with </a:t>
            </a:r>
            <a:r>
              <a:rPr lang="en-US" dirty="0" smtClean="0"/>
              <a:t>Copper Sky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56128"/>
              </p:ext>
            </p:extLst>
          </p:nvPr>
        </p:nvGraphicFramePr>
        <p:xfrm>
          <a:off x="1925955" y="4121150"/>
          <a:ext cx="6096000" cy="14833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06040"/>
                <a:gridCol w="1684020"/>
                <a:gridCol w="1805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Construction Comparison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Copper Sky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Gilbert Regional 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$47.5*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Acre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$485K* (actual)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$441K (budget)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* Adjusted</a:t>
                      </a:r>
                      <a:r>
                        <a:rPr lang="en-US" sz="1200" baseline="0" dirty="0" smtClean="0"/>
                        <a:t> for inflation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Concept Plan Estimated Operation Cost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4650" r="21399" b="17216"/>
          <a:stretch/>
        </p:blipFill>
        <p:spPr>
          <a:xfrm>
            <a:off x="1280160" y="1720214"/>
            <a:ext cx="7738110" cy="25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Gilbert Regional Park -Presentation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916" y="1751330"/>
            <a:ext cx="7441949" cy="3597401"/>
          </a:xfrm>
        </p:spPr>
        <p:txBody>
          <a:bodyPr>
            <a:normAutofit/>
          </a:bodyPr>
          <a:lstStyle/>
          <a:p>
            <a:r>
              <a:rPr lang="en-US" dirty="0" smtClean="0"/>
              <a:t>Input Summary </a:t>
            </a:r>
            <a:endParaRPr lang="en-US" dirty="0"/>
          </a:p>
          <a:p>
            <a:r>
              <a:rPr lang="en-US" dirty="0" smtClean="0"/>
              <a:t>Concept Master Plan</a:t>
            </a:r>
          </a:p>
          <a:p>
            <a:r>
              <a:rPr lang="en-US" dirty="0" smtClean="0"/>
              <a:t>Level of Service</a:t>
            </a:r>
            <a:endParaRPr lang="en-US" dirty="0"/>
          </a:p>
          <a:p>
            <a:r>
              <a:rPr lang="en-US" dirty="0" smtClean="0"/>
              <a:t>Capital Improvement Plan (CIP) Transition</a:t>
            </a:r>
            <a:endParaRPr lang="en-US" dirty="0"/>
          </a:p>
          <a:p>
            <a:r>
              <a:rPr lang="en-US" dirty="0" smtClean="0"/>
              <a:t>Analysis – 5 Key Interests </a:t>
            </a:r>
          </a:p>
          <a:p>
            <a:r>
              <a:rPr lang="en-US" dirty="0" smtClean="0"/>
              <a:t>Recommended Changes and Results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Sky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666" y="1475105"/>
            <a:ext cx="7441949" cy="2639695"/>
          </a:xfrm>
        </p:spPr>
        <p:txBody>
          <a:bodyPr>
            <a:normAutofit/>
          </a:bodyPr>
          <a:lstStyle/>
          <a:p>
            <a:r>
              <a:rPr lang="en-US" dirty="0" smtClean="0"/>
              <a:t>Comparing </a:t>
            </a:r>
            <a:r>
              <a:rPr lang="en-US" dirty="0"/>
              <a:t>applicable operating </a:t>
            </a:r>
            <a:r>
              <a:rPr lang="en-US" dirty="0" smtClean="0"/>
              <a:t>costs, the </a:t>
            </a:r>
            <a:r>
              <a:rPr lang="en-US" dirty="0"/>
              <a:t>Multi-Use Center </a:t>
            </a:r>
            <a:r>
              <a:rPr lang="en-US" dirty="0" smtClean="0"/>
              <a:t>is </a:t>
            </a:r>
            <a:r>
              <a:rPr lang="en-US" dirty="0"/>
              <a:t>removed </a:t>
            </a:r>
            <a:r>
              <a:rPr lang="en-US" dirty="0" smtClean="0"/>
              <a:t>from calculations: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48119"/>
              </p:ext>
            </p:extLst>
          </p:nvPr>
        </p:nvGraphicFramePr>
        <p:xfrm>
          <a:off x="1798320" y="2821940"/>
          <a:ext cx="6096000" cy="2123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06040"/>
                <a:gridCol w="1684020"/>
                <a:gridCol w="1805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Operations Comparison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Copper Sky (FY16 actual)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Gilbert Regional</a:t>
                      </a:r>
                    </a:p>
                    <a:p>
                      <a:pPr algn="ctr"/>
                      <a:r>
                        <a:rPr lang="en-US" dirty="0" smtClean="0"/>
                        <a:t>(Estimated) 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Operating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</a:t>
                      </a:r>
                      <a:r>
                        <a:rPr lang="en-US" baseline="0" dirty="0" smtClean="0"/>
                        <a:t>4.22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$ 4.71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$ 1.55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$ 3.52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$ 2.67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$ 1.19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651" y="1625600"/>
            <a:ext cx="7441949" cy="3597401"/>
          </a:xfrm>
        </p:spPr>
        <p:txBody>
          <a:bodyPr>
            <a:noAutofit/>
          </a:bodyPr>
          <a:lstStyle/>
          <a:p>
            <a:r>
              <a:rPr lang="en-US" sz="2300" dirty="0"/>
              <a:t>E</a:t>
            </a:r>
            <a:r>
              <a:rPr lang="en-US" sz="2300" dirty="0" smtClean="0"/>
              <a:t>stimated </a:t>
            </a:r>
            <a:r>
              <a:rPr lang="en-US" sz="2300" dirty="0"/>
              <a:t>cost to remove 2.5 million cubic yards </a:t>
            </a:r>
            <a:r>
              <a:rPr lang="en-US" sz="2300" dirty="0" smtClean="0"/>
              <a:t>is </a:t>
            </a:r>
            <a:r>
              <a:rPr lang="en-US" sz="2300" dirty="0"/>
              <a:t>$</a:t>
            </a:r>
            <a:r>
              <a:rPr lang="en-US" sz="2300" dirty="0" smtClean="0"/>
              <a:t>33.6M</a:t>
            </a:r>
          </a:p>
          <a:p>
            <a:endParaRPr lang="en-US" sz="2300" dirty="0" smtClean="0"/>
          </a:p>
          <a:p>
            <a:r>
              <a:rPr lang="en-US" sz="2300" dirty="0" smtClean="0"/>
              <a:t>This cost incurred </a:t>
            </a:r>
            <a:r>
              <a:rPr lang="en-US" sz="2300" dirty="0"/>
              <a:t>if Gilbert </a:t>
            </a:r>
            <a:r>
              <a:rPr lang="en-US" sz="2300" dirty="0" smtClean="0"/>
              <a:t>chooses </a:t>
            </a:r>
            <a:r>
              <a:rPr lang="en-US" sz="2300" dirty="0"/>
              <a:t>to accelerate Phase 3 of </a:t>
            </a:r>
            <a:r>
              <a:rPr lang="en-US" sz="2300" dirty="0" smtClean="0"/>
              <a:t>Concept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073" y="109299"/>
            <a:ext cx="7929554" cy="7533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Phasing and Timing of Sports Fields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374" y="1138867"/>
            <a:ext cx="7258952" cy="4692769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8E08C">
                    <a:lumMod val="20000"/>
                    <a:lumOff val="80000"/>
                  </a:srgbClr>
                </a:solidFill>
              </a:rPr>
              <a:t>22</a:t>
            </a:r>
            <a:endParaRPr lang="en-US" dirty="0">
              <a:solidFill>
                <a:srgbClr val="D8E08C">
                  <a:lumMod val="20000"/>
                  <a:lumOff val="80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63025"/>
              </p:ext>
            </p:extLst>
          </p:nvPr>
        </p:nvGraphicFramePr>
        <p:xfrm>
          <a:off x="1485900" y="1038860"/>
          <a:ext cx="6858000" cy="29667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971800"/>
                <a:gridCol w="457200"/>
                <a:gridCol w="2895600"/>
                <a:gridCol w="533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BUILD-OUT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Youth Baseball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Baseball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Adult Baseball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Softball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 Softball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3774" y="4163228"/>
            <a:ext cx="42397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inimum </a:t>
            </a:r>
            <a:r>
              <a:rPr lang="en-US" dirty="0"/>
              <a:t>of 6 fields needed at this </a:t>
            </a:r>
            <a:r>
              <a:rPr lang="en-US" dirty="0" smtClean="0"/>
              <a:t>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Concept Plan show 17 total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Ample property for remaining 20 fields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51" y="260351"/>
            <a:ext cx="7441949" cy="1325563"/>
          </a:xfrm>
        </p:spPr>
        <p:txBody>
          <a:bodyPr/>
          <a:lstStyle/>
          <a:p>
            <a:r>
              <a:rPr lang="en-US" dirty="0" smtClean="0"/>
              <a:t>Staffing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026" y="1616075"/>
            <a:ext cx="7441949" cy="3597401"/>
          </a:xfrm>
        </p:spPr>
        <p:txBody>
          <a:bodyPr>
            <a:normAutofit/>
          </a:bodyPr>
          <a:lstStyle/>
          <a:p>
            <a:r>
              <a:rPr lang="en-US" sz="2300" dirty="0" smtClean="0"/>
              <a:t>Projections made from conceptual</a:t>
            </a:r>
          </a:p>
          <a:p>
            <a:endParaRPr lang="en-US" sz="2300" dirty="0" smtClean="0"/>
          </a:p>
          <a:p>
            <a:r>
              <a:rPr lang="en-US" sz="2300" dirty="0" smtClean="0"/>
              <a:t>Full </a:t>
            </a:r>
            <a:r>
              <a:rPr lang="en-US" sz="2300" dirty="0"/>
              <a:t>analysis </a:t>
            </a:r>
            <a:r>
              <a:rPr lang="en-US" sz="2300" dirty="0" smtClean="0"/>
              <a:t>before considered </a:t>
            </a:r>
            <a:r>
              <a:rPr lang="en-US" sz="2300" dirty="0"/>
              <a:t>by </a:t>
            </a:r>
            <a:r>
              <a:rPr lang="en-US" sz="2300" dirty="0" smtClean="0"/>
              <a:t>Council</a:t>
            </a:r>
          </a:p>
          <a:p>
            <a:endParaRPr lang="en-US" sz="2300" dirty="0" smtClean="0"/>
          </a:p>
          <a:p>
            <a:r>
              <a:rPr lang="en-US" sz="2300" dirty="0" smtClean="0"/>
              <a:t>Management </a:t>
            </a:r>
            <a:r>
              <a:rPr lang="en-US" sz="2300" dirty="0"/>
              <a:t>and program </a:t>
            </a:r>
            <a:r>
              <a:rPr lang="en-US" sz="2300" dirty="0" smtClean="0"/>
              <a:t>options</a:t>
            </a:r>
            <a:r>
              <a:rPr lang="en-US" sz="2300" dirty="0"/>
              <a:t> </a:t>
            </a:r>
            <a:r>
              <a:rPr lang="en-US" sz="2300" dirty="0" smtClean="0"/>
              <a:t>will be explored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4175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6"/>
                </a:solidFill>
              </a:rPr>
              <a:t>Recommended Changes to the Concept Master Plan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473200"/>
            <a:ext cx="8172449" cy="436562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</a:t>
            </a:r>
            <a:r>
              <a:rPr lang="en-US" sz="2000" dirty="0" smtClean="0"/>
              <a:t>onceptual </a:t>
            </a:r>
            <a:r>
              <a:rPr lang="en-US" sz="2000" dirty="0"/>
              <a:t>design </a:t>
            </a:r>
            <a:r>
              <a:rPr lang="en-US" sz="2000" dirty="0" smtClean="0"/>
              <a:t>layouts for remaining park properties</a:t>
            </a:r>
          </a:p>
          <a:p>
            <a:pPr lvl="0"/>
            <a:r>
              <a:rPr lang="en-US" sz="2000" dirty="0" smtClean="0"/>
              <a:t>Coordinate system wide phasing approach:</a:t>
            </a:r>
            <a:endParaRPr lang="en-US" sz="1600" dirty="0"/>
          </a:p>
          <a:p>
            <a:pPr lvl="1"/>
            <a:r>
              <a:rPr lang="en-US" sz="1600" dirty="0"/>
              <a:t>Build Phase 1 at Gilbert Regional Park</a:t>
            </a:r>
          </a:p>
          <a:p>
            <a:pPr lvl="1"/>
            <a:r>
              <a:rPr lang="en-US" sz="1600" dirty="0" smtClean="0"/>
              <a:t>Pursue </a:t>
            </a:r>
            <a:r>
              <a:rPr lang="en-US" sz="1600" dirty="0"/>
              <a:t>development of </a:t>
            </a:r>
            <a:r>
              <a:rPr lang="en-US" sz="1600" dirty="0" smtClean="0"/>
              <a:t>six </a:t>
            </a:r>
            <a:r>
              <a:rPr lang="en-US" sz="1600" dirty="0"/>
              <a:t>fields at </a:t>
            </a:r>
            <a:r>
              <a:rPr lang="en-US" sz="1600" dirty="0" smtClean="0"/>
              <a:t>alternative site</a:t>
            </a:r>
            <a:endParaRPr lang="en-US" sz="1600" dirty="0"/>
          </a:p>
          <a:p>
            <a:pPr lvl="1"/>
            <a:r>
              <a:rPr lang="en-US" sz="1600" dirty="0" smtClean="0"/>
              <a:t>Determine remaining system-wide </a:t>
            </a:r>
            <a:r>
              <a:rPr lang="en-US" sz="1600" dirty="0"/>
              <a:t>phasing </a:t>
            </a:r>
            <a:r>
              <a:rPr lang="en-US" sz="1600" dirty="0" smtClean="0"/>
              <a:t>options &amp; </a:t>
            </a:r>
            <a:r>
              <a:rPr lang="en-US" sz="1600" dirty="0"/>
              <a:t>plan revisions at future Council </a:t>
            </a:r>
            <a:r>
              <a:rPr lang="en-US" sz="1600" dirty="0" smtClean="0"/>
              <a:t>meeting(s)</a:t>
            </a:r>
            <a:endParaRPr lang="en-US" sz="1600" dirty="0"/>
          </a:p>
          <a:p>
            <a:r>
              <a:rPr lang="en-US" sz="2000" dirty="0"/>
              <a:t>Show Multi-use Center as public-private </a:t>
            </a:r>
            <a:r>
              <a:rPr lang="en-US" sz="2000" dirty="0" smtClean="0"/>
              <a:t>partnership place holder</a:t>
            </a:r>
          </a:p>
          <a:p>
            <a:r>
              <a:rPr lang="en-US" sz="2000" dirty="0" smtClean="0"/>
              <a:t>Explore private/partnership </a:t>
            </a:r>
            <a:r>
              <a:rPr lang="en-US" sz="2000" dirty="0"/>
              <a:t>solution for the aquatics center/pool </a:t>
            </a:r>
            <a:endParaRPr lang="en-US" sz="1600" dirty="0"/>
          </a:p>
          <a:p>
            <a:pPr lvl="1"/>
            <a:r>
              <a:rPr lang="en-US" sz="1600" dirty="0"/>
              <a:t>If private solution is not available, perform </a:t>
            </a:r>
            <a:r>
              <a:rPr lang="en-US" sz="1600" dirty="0" smtClean="0"/>
              <a:t>market </a:t>
            </a:r>
            <a:r>
              <a:rPr lang="en-US" sz="1600" dirty="0"/>
              <a:t>feasibility study </a:t>
            </a:r>
            <a:endParaRPr lang="en-US" sz="1600" dirty="0" smtClean="0"/>
          </a:p>
          <a:p>
            <a:r>
              <a:rPr lang="en-US" sz="2000" dirty="0" smtClean="0"/>
              <a:t>Reflect recommendations in final </a:t>
            </a:r>
            <a:r>
              <a:rPr lang="en-US" sz="2000" dirty="0"/>
              <a:t>Concept Plan </a:t>
            </a:r>
            <a:r>
              <a:rPr lang="en-US" sz="2000" dirty="0" smtClean="0"/>
              <a:t>&amp; CIP</a:t>
            </a:r>
            <a:endParaRPr lang="en-US" sz="2900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-54811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134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4175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6"/>
                </a:solidFill>
              </a:rPr>
              <a:t>Results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699544" y="135855"/>
            <a:ext cx="7997832" cy="5855371"/>
            <a:chOff x="703738" y="12424578"/>
            <a:chExt cx="7997798" cy="5854268"/>
          </a:xfrm>
        </p:grpSpPr>
        <p:sp>
          <p:nvSpPr>
            <p:cNvPr id="6" name="Oval 5"/>
            <p:cNvSpPr/>
            <p:nvPr/>
          </p:nvSpPr>
          <p:spPr>
            <a:xfrm>
              <a:off x="5144402" y="12424578"/>
              <a:ext cx="3131618" cy="298151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668445" y="15406093"/>
              <a:ext cx="3041765" cy="2872753"/>
            </a:xfrm>
            <a:prstGeom prst="ellipse">
              <a:avLst/>
            </a:prstGeom>
            <a:solidFill>
              <a:srgbClr val="E58E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738325" y="14472885"/>
              <a:ext cx="3332941" cy="3349500"/>
            </a:xfrm>
            <a:prstGeom prst="ellipse">
              <a:avLst/>
            </a:prstGeom>
            <a:solidFill>
              <a:srgbClr val="8B0E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66682" y="12515212"/>
              <a:ext cx="2767001" cy="2766491"/>
            </a:xfrm>
            <a:prstGeom prst="ellipse">
              <a:avLst/>
            </a:prstGeom>
            <a:solidFill>
              <a:srgbClr val="3B6E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6289852" y="14963745"/>
              <a:ext cx="2411684" cy="236778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3475" y="12739613"/>
              <a:ext cx="2112954" cy="110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600" b="1" spc="30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Cost</a:t>
              </a:r>
              <a:endParaRPr lang="en-US" sz="66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4" name="TextBox 86"/>
            <p:cNvSpPr txBox="1">
              <a:spLocks noChangeArrowheads="1"/>
            </p:cNvSpPr>
            <p:nvPr/>
          </p:nvSpPr>
          <p:spPr bwMode="auto">
            <a:xfrm>
              <a:off x="2363409" y="13725753"/>
              <a:ext cx="3090775" cy="830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FFFFFF"/>
                  </a:solidFill>
                </a:rPr>
                <a:t>$194M to $120M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FFFFFF"/>
                  </a:solidFill>
                </a:rPr>
                <a:t>Explores Models</a:t>
              </a:r>
              <a:endParaRPr lang="en-US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738" y="14927796"/>
              <a:ext cx="3332942" cy="1107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600" b="1" spc="30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Park</a:t>
              </a:r>
              <a:endParaRPr lang="en-US" sz="66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6" name="TextBox 88"/>
            <p:cNvSpPr txBox="1">
              <a:spLocks noChangeArrowheads="1"/>
            </p:cNvSpPr>
            <p:nvPr/>
          </p:nvSpPr>
          <p:spPr bwMode="auto">
            <a:xfrm>
              <a:off x="786864" y="15913456"/>
              <a:ext cx="3153089" cy="830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FFFFFF"/>
                  </a:solidFill>
                </a:rPr>
                <a:t>Delivers South Gilbert 30 acre park (Phase 1)</a:t>
              </a:r>
              <a:endParaRPr lang="en-US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2858" y="15213953"/>
              <a:ext cx="2112953" cy="110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600" b="1" spc="30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FTE </a:t>
              </a:r>
              <a:endParaRPr lang="en-US" sz="66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8" name="TextBox 90"/>
            <p:cNvSpPr txBox="1">
              <a:spLocks noChangeArrowheads="1"/>
            </p:cNvSpPr>
            <p:nvPr/>
          </p:nvSpPr>
          <p:spPr bwMode="auto">
            <a:xfrm>
              <a:off x="6447441" y="16157696"/>
              <a:ext cx="2096505" cy="4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FFFFFF"/>
                  </a:solidFill>
                </a:rPr>
                <a:t>40 to 30</a:t>
              </a:r>
              <a:endParaRPr lang="en-US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3753" y="15914231"/>
              <a:ext cx="2717789" cy="1107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600" b="1" spc="30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Fields</a:t>
              </a:r>
              <a:endParaRPr lang="en-US" sz="66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20" name="TextBox 92"/>
            <p:cNvSpPr txBox="1">
              <a:spLocks noChangeArrowheads="1"/>
            </p:cNvSpPr>
            <p:nvPr/>
          </p:nvSpPr>
          <p:spPr bwMode="auto">
            <a:xfrm>
              <a:off x="3783339" y="16865673"/>
              <a:ext cx="2936070" cy="830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buNone/>
              </a:pPr>
              <a:r>
                <a:rPr lang="en-US" sz="2400" dirty="0" smtClean="0">
                  <a:solidFill>
                    <a:schemeClr val="accent6"/>
                  </a:solidFill>
                </a:rPr>
                <a:t>Addresses </a:t>
              </a:r>
              <a:r>
                <a:rPr lang="en-US" sz="2400" dirty="0">
                  <a:solidFill>
                    <a:schemeClr val="accent6"/>
                  </a:solidFill>
                </a:rPr>
                <a:t>current field needs</a:t>
              </a: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5364139" y="442692"/>
            <a:ext cx="27443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PRMP</a:t>
            </a:r>
            <a:endParaRPr lang="en-US" sz="66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5185153" y="1454170"/>
            <a:ext cx="3236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</a:rPr>
              <a:t>System Wide Approach &amp; Flexibility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54" y="1267365"/>
            <a:ext cx="8078425" cy="1325563"/>
          </a:xfrm>
        </p:spPr>
        <p:txBody>
          <a:bodyPr/>
          <a:lstStyle/>
          <a:p>
            <a:pPr algn="ctr"/>
            <a:r>
              <a:rPr lang="en-US" dirty="0"/>
              <a:t>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8654" y="2710763"/>
            <a:ext cx="8078425" cy="359740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Consider motion to support approval </a:t>
            </a:r>
            <a:r>
              <a:rPr lang="en-US" sz="2400" dirty="0"/>
              <a:t>of the Master/Concept Plan </a:t>
            </a:r>
            <a:r>
              <a:rPr lang="en-US" sz="2400" dirty="0" smtClean="0"/>
              <a:t>for </a:t>
            </a:r>
            <a:r>
              <a:rPr lang="en-US" sz="2400" dirty="0"/>
              <a:t>Gilbert Regional Park </a:t>
            </a:r>
            <a:r>
              <a:rPr lang="en-US" sz="2400" dirty="0" smtClean="0"/>
              <a:t>with Recommended Changes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4175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6"/>
                </a:solidFill>
              </a:rPr>
              <a:t>Thanks and Questions?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36075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 smtClean="0">
                <a:solidFill>
                  <a:schemeClr val="accent6"/>
                </a:solidFill>
              </a:rPr>
              <a:t>Input Summary</a:t>
            </a:r>
            <a:endParaRPr lang="en-US" sz="6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073" y="109299"/>
            <a:ext cx="7929554" cy="75334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Previous Park Programming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374" y="1138867"/>
            <a:ext cx="7258952" cy="4692769"/>
          </a:xfrm>
        </p:spPr>
        <p:txBody>
          <a:bodyPr>
            <a:normAutofit/>
          </a:bodyPr>
          <a:lstStyle/>
          <a:p>
            <a:r>
              <a:rPr lang="en-US" sz="2400" b="1" dirty="0"/>
              <a:t>Parks &amp; Recreation Master Plan (2014)</a:t>
            </a:r>
          </a:p>
          <a:p>
            <a:pPr marL="514350" lvl="1" indent="0">
              <a:buNone/>
            </a:pPr>
            <a:r>
              <a:rPr lang="en-US" sz="1800" u="sng" dirty="0"/>
              <a:t>Top Five </a:t>
            </a:r>
            <a:r>
              <a:rPr lang="en-US" sz="1800" u="sng" dirty="0" smtClean="0"/>
              <a:t>Activities</a:t>
            </a:r>
            <a:r>
              <a:rPr lang="en-US" sz="1800" dirty="0" smtClean="0"/>
              <a:t>: Playgrounds</a:t>
            </a:r>
            <a:r>
              <a:rPr lang="en-US" sz="1800" dirty="0"/>
              <a:t>, Trails, Special Events, Swimming, Gym </a:t>
            </a:r>
            <a:r>
              <a:rPr lang="en-US" sz="1800" dirty="0" smtClean="0"/>
              <a:t>Fitness</a:t>
            </a:r>
          </a:p>
          <a:p>
            <a:pPr marL="514350" lvl="1" indent="0">
              <a:buNone/>
            </a:pPr>
            <a:endParaRPr lang="en-US" sz="1800" dirty="0"/>
          </a:p>
          <a:p>
            <a:pPr marL="514350" lvl="1" indent="0">
              <a:buNone/>
            </a:pPr>
            <a:r>
              <a:rPr lang="en-US" sz="1800" u="sng" dirty="0"/>
              <a:t>Top Five Recreation Spending </a:t>
            </a:r>
            <a:r>
              <a:rPr lang="en-US" sz="1800" u="sng" dirty="0" smtClean="0"/>
              <a:t>Priorities</a:t>
            </a:r>
            <a:r>
              <a:rPr lang="en-US" sz="1800" dirty="0" smtClean="0"/>
              <a:t>: Trails</a:t>
            </a:r>
            <a:r>
              <a:rPr lang="en-US" sz="1800" dirty="0"/>
              <a:t>, Aquatic Facilities, </a:t>
            </a:r>
            <a:r>
              <a:rPr lang="en-US" sz="1800" dirty="0" smtClean="0"/>
              <a:t>Recreation </a:t>
            </a:r>
            <a:r>
              <a:rPr lang="en-US" sz="1800" dirty="0"/>
              <a:t>Centers, Parks, Lighted </a:t>
            </a:r>
            <a:r>
              <a:rPr lang="en-US" sz="1800" dirty="0" smtClean="0"/>
              <a:t>Fields</a:t>
            </a:r>
          </a:p>
          <a:p>
            <a:pPr marL="514350" lvl="1" indent="0">
              <a:buNone/>
            </a:pPr>
            <a:endParaRPr lang="en-US" sz="1800" dirty="0"/>
          </a:p>
          <a:p>
            <a:r>
              <a:rPr lang="en-US" sz="2400" b="1" dirty="0"/>
              <a:t>Gilbert Community Survey (2014)</a:t>
            </a:r>
          </a:p>
          <a:p>
            <a:pPr marL="514350" lvl="1" indent="0">
              <a:buNone/>
            </a:pPr>
            <a:r>
              <a:rPr lang="en-US" sz="1800" u="sng" dirty="0" smtClean="0"/>
              <a:t>Most Important Potential Park and Recreation Offerings</a:t>
            </a:r>
            <a:r>
              <a:rPr lang="en-US" sz="1800" dirty="0" smtClean="0"/>
              <a:t>: </a:t>
            </a:r>
          </a:p>
          <a:p>
            <a:pPr marL="514350" lvl="1" indent="0">
              <a:buNone/>
            </a:pPr>
            <a:r>
              <a:rPr lang="en-US" sz="1800" dirty="0" smtClean="0"/>
              <a:t>Trails</a:t>
            </a:r>
            <a:r>
              <a:rPr lang="en-US" sz="1800" dirty="0"/>
              <a:t>, Year Round Aquatic Center, Sport Fields, Multi-Use </a:t>
            </a:r>
            <a:r>
              <a:rPr lang="en-US" sz="1800" dirty="0" smtClean="0"/>
              <a:t>Lake</a:t>
            </a:r>
          </a:p>
          <a:p>
            <a:pPr marL="514350" lvl="1" indent="0">
              <a:buNone/>
            </a:pPr>
            <a:endParaRPr lang="en-US" sz="1800" dirty="0"/>
          </a:p>
          <a:p>
            <a:r>
              <a:rPr lang="en-US" sz="2400" b="1" dirty="0"/>
              <a:t>Sports Fields Needs Assessment (2015)</a:t>
            </a:r>
          </a:p>
          <a:p>
            <a:pPr lvl="1"/>
            <a:r>
              <a:rPr lang="en-US" sz="1800" dirty="0"/>
              <a:t>37 Additional Fields for System Build Out</a:t>
            </a:r>
          </a:p>
          <a:p>
            <a:pPr marL="51435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126" y="72668"/>
            <a:ext cx="7441949" cy="1325563"/>
          </a:xfrm>
        </p:spPr>
        <p:txBody>
          <a:bodyPr/>
          <a:lstStyle/>
          <a:p>
            <a:r>
              <a:rPr lang="en-US" dirty="0"/>
              <a:t>Community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6" y="1228725"/>
            <a:ext cx="7124700" cy="4629150"/>
          </a:xfrm>
        </p:spPr>
        <p:txBody>
          <a:bodyPr>
            <a:normAutofit/>
          </a:bodyPr>
          <a:lstStyle/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Workshop Inputs</a:t>
            </a:r>
          </a:p>
          <a:p>
            <a:pPr lvl="1"/>
            <a:r>
              <a:rPr lang="en-US" dirty="0"/>
              <a:t>Focus </a:t>
            </a:r>
            <a:r>
              <a:rPr lang="en-US" dirty="0" smtClean="0"/>
              <a:t>Groups 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Interviews 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Workshops</a:t>
            </a:r>
            <a:endParaRPr lang="en-US" dirty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423291"/>
            <a:ext cx="2022475" cy="1516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039734"/>
            <a:ext cx="2552700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7"/>
          <a:stretch/>
        </p:blipFill>
        <p:spPr>
          <a:xfrm>
            <a:off x="7011512" y="3076573"/>
            <a:ext cx="2026364" cy="12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6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66442" y="0"/>
            <a:ext cx="818074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Top Amenities – All Input Methods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414" y="1267849"/>
            <a:ext cx="4626274" cy="4809256"/>
          </a:xfrm>
        </p:spPr>
        <p:txBody>
          <a:bodyPr>
            <a:normAutofit/>
          </a:bodyPr>
          <a:lstStyle/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Multi-Use Trails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Sports Fields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Recreation Center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Picnic </a:t>
            </a:r>
            <a:r>
              <a:rPr lang="en-US" dirty="0" err="1">
                <a:solidFill>
                  <a:schemeClr val="tx1"/>
                </a:solidFill>
              </a:rPr>
              <a:t>Ramadas</a:t>
            </a:r>
            <a:endParaRPr lang="en-US" dirty="0">
              <a:solidFill>
                <a:schemeClr val="tx1"/>
              </a:solidFill>
            </a:endParaRP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Fishing Lake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Aquatics Center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Amphitheater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Playgrounds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Splash Pad</a:t>
            </a:r>
          </a:p>
          <a:p>
            <a:pPr marL="977900" lvl="1" indent="-463550" fontAlgn="t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Open Space</a:t>
            </a:r>
          </a:p>
          <a:p>
            <a:pPr marL="977900" lvl="1" indent="-463550"/>
            <a:endParaRPr lang="en-US" dirty="0">
              <a:solidFill>
                <a:schemeClr val="tx1"/>
              </a:solidFill>
            </a:endParaRPr>
          </a:p>
          <a:p>
            <a:pPr marL="977900" lvl="1" indent="-463550"/>
            <a:endParaRPr lang="en-US" dirty="0">
              <a:solidFill>
                <a:schemeClr val="tx1"/>
              </a:solidFill>
            </a:endParaRPr>
          </a:p>
          <a:p>
            <a:pPr marL="977900" lvl="1" indent="-463550"/>
            <a:endParaRPr lang="en-US" dirty="0">
              <a:solidFill>
                <a:schemeClr val="tx1"/>
              </a:solidFill>
            </a:endParaRPr>
          </a:p>
          <a:p>
            <a:pPr marL="977900" lvl="1" indent="-46355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8" y="1279614"/>
            <a:ext cx="1918656" cy="1311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49" y="1573393"/>
            <a:ext cx="1918655" cy="143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18" y="2720694"/>
            <a:ext cx="2584952" cy="193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4396292"/>
            <a:ext cx="1875719" cy="1406789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51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89382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dirty="0">
                <a:solidFill>
                  <a:schemeClr val="accent6"/>
                </a:solidFill>
              </a:rPr>
              <a:t/>
            </a:r>
            <a:br>
              <a:rPr lang="en-US" sz="6400" dirty="0">
                <a:solidFill>
                  <a:schemeClr val="accent6"/>
                </a:solidFill>
              </a:rPr>
            </a:br>
            <a:r>
              <a:rPr lang="en-US" sz="6400" dirty="0">
                <a:solidFill>
                  <a:schemeClr val="accent6"/>
                </a:solidFill>
              </a:rPr>
              <a:t>Concept Master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2" y="0"/>
            <a:ext cx="8347518" cy="55650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051" y="109299"/>
            <a:ext cx="7441949" cy="583780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Master Concept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B441-729B-4AF1-9A90-55FCBBAC7F53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9543" y="879566"/>
            <a:ext cx="2386148" cy="2612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89382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 smtClean="0">
                <a:solidFill>
                  <a:schemeClr val="accent6"/>
                </a:solidFill>
              </a:rPr>
              <a:t>Level of Service</a:t>
            </a:r>
            <a:endParaRPr lang="en-US" sz="6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09538"/>
            <a:ext cx="428625" cy="365125"/>
          </a:xfrm>
        </p:spPr>
        <p:txBody>
          <a:bodyPr/>
          <a:lstStyle/>
          <a:p>
            <a:fld id="{117CB441-729B-4AF1-9A90-55FCBBAC7F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andler Heights">
      <a:dk1>
        <a:srgbClr val="282A56"/>
      </a:dk1>
      <a:lt1>
        <a:srgbClr val="D8E08C"/>
      </a:lt1>
      <a:dk2>
        <a:srgbClr val="566C4C"/>
      </a:dk2>
      <a:lt2>
        <a:srgbClr val="E36456"/>
      </a:lt2>
      <a:accent1>
        <a:srgbClr val="663E28"/>
      </a:accent1>
      <a:accent2>
        <a:srgbClr val="282A56"/>
      </a:accent2>
      <a:accent3>
        <a:srgbClr val="D8E08C"/>
      </a:accent3>
      <a:accent4>
        <a:srgbClr val="566C4C"/>
      </a:accent4>
      <a:accent5>
        <a:srgbClr val="E36456"/>
      </a:accent5>
      <a:accent6>
        <a:srgbClr val="FFFFFF"/>
      </a:accent6>
      <a:hlink>
        <a:srgbClr val="282A56"/>
      </a:hlink>
      <a:folHlink>
        <a:srgbClr val="566C4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11130</TotalTime>
  <Words>916</Words>
  <Application>Microsoft Office PowerPoint</Application>
  <PresentationFormat>On-screen Show (4:3)</PresentationFormat>
  <Paragraphs>413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Gilbert Regional Park -Presentation Outline</vt:lpstr>
      <vt:lpstr>Input Summary</vt:lpstr>
      <vt:lpstr>Previous Park Programming Inputs</vt:lpstr>
      <vt:lpstr>Community Outreach</vt:lpstr>
      <vt:lpstr>Top Amenities – All Input Methods</vt:lpstr>
      <vt:lpstr> Concept Master Plan</vt:lpstr>
      <vt:lpstr>Final Master Concept Plan</vt:lpstr>
      <vt:lpstr>Level of Service</vt:lpstr>
      <vt:lpstr>Recommended  Minimum:    1070 acres ____________________________________  Now:    605 acres  Need:    465 acres  Available:    518 acres</vt:lpstr>
      <vt:lpstr>PowerPoint Presentation</vt:lpstr>
      <vt:lpstr>Capital Improvement Program (CIP) Transition</vt:lpstr>
      <vt:lpstr>PowerPoint Presentation</vt:lpstr>
      <vt:lpstr>PowerPoint Presentation</vt:lpstr>
      <vt:lpstr>Analysis – 5 Key Interests </vt:lpstr>
      <vt:lpstr>5 Key Interests</vt:lpstr>
      <vt:lpstr>PowerPoint Presentation</vt:lpstr>
      <vt:lpstr>Copper Sky - Construction</vt:lpstr>
      <vt:lpstr>Concept Plan Estimated Operation Cost </vt:lpstr>
      <vt:lpstr>Copper Sky Operations</vt:lpstr>
      <vt:lpstr>Dirt Removal</vt:lpstr>
      <vt:lpstr>Phasing and Timing of Sports Fields</vt:lpstr>
      <vt:lpstr>Staffing Levels</vt:lpstr>
      <vt:lpstr>Recommended Changes to the Concept Master Plan</vt:lpstr>
      <vt:lpstr>Recommendations </vt:lpstr>
      <vt:lpstr>Results</vt:lpstr>
      <vt:lpstr>PowerPoint Presentation</vt:lpstr>
      <vt:lpstr>Motion</vt:lpstr>
      <vt:lpstr>Thanks and Questions?</vt:lpstr>
    </vt:vector>
  </TitlesOfParts>
  <Company>Kimley-Horn and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Hilby, Emily</dc:creator>
  <cp:lastModifiedBy>Jocelyn Smith</cp:lastModifiedBy>
  <cp:revision>256</cp:revision>
  <cp:lastPrinted>2016-08-08T22:56:04Z</cp:lastPrinted>
  <dcterms:created xsi:type="dcterms:W3CDTF">2015-09-29T18:39:01Z</dcterms:created>
  <dcterms:modified xsi:type="dcterms:W3CDTF">2016-08-10T15:36:34Z</dcterms:modified>
</cp:coreProperties>
</file>